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6" r:id="rId2"/>
    <p:sldId id="257" r:id="rId3"/>
    <p:sldId id="260" r:id="rId4"/>
    <p:sldId id="272" r:id="rId5"/>
    <p:sldId id="287" r:id="rId6"/>
    <p:sldId id="279" r:id="rId7"/>
    <p:sldId id="289" r:id="rId8"/>
    <p:sldId id="290" r:id="rId9"/>
    <p:sldId id="293" r:id="rId10"/>
    <p:sldId id="292" r:id="rId11"/>
    <p:sldId id="294" r:id="rId12"/>
    <p:sldId id="295" r:id="rId13"/>
    <p:sldId id="297" r:id="rId14"/>
    <p:sldId id="298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5" autoAdjust="0"/>
    <p:restoredTop sz="86410"/>
  </p:normalViewPr>
  <p:slideViewPr>
    <p:cSldViewPr snapToGrid="0">
      <p:cViewPr varScale="1">
        <p:scale>
          <a:sx n="125" d="100"/>
          <a:sy n="125" d="100"/>
        </p:scale>
        <p:origin x="62" y="154"/>
      </p:cViewPr>
      <p:guideLst/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825638-8DBF-B2A5-F409-7D422CA45C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DD5C7-6497-A4A0-AC8E-2038828A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97D77-C276-422E-870D-753A6E11EE76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DFE66-1CB6-F5C0-332D-896A55D80F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20989-365B-1BCC-2983-3F879942B4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10F0F-AD03-46F9-A2C3-77478A9CF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162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44D03-E394-4A98-ACDD-ACEFB0CE05B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8C38D-3166-4ACF-A2D7-F6395D704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016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2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20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7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9CDFE-CE25-E2A6-1BD6-C63AD6563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8D7AB-6CE5-9AD6-E0AC-8F199CD5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A2565-FC30-C924-DFEB-07FBEA4C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6A0E-8DBA-417C-A5AC-46E9B3A05014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2D0A5-3B61-A4AF-5557-A7E3BD73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C99BE-83F1-CD9E-2BF7-C773EEDA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5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08AE-06ED-A6BA-B5FF-75F9D997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64D0F-1B08-8E58-58AF-740E5E0C5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9BAFC-C58E-6236-9E98-640C653E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7DD2B-510D-43FA-A35C-3883D7F62DCE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FC2FC-E53D-3526-495F-490751B6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988A5-ED44-F51B-F278-A9F3FB8E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3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2EDCD-2DDF-8BAB-61FA-FEF12B273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2D70F-83B4-9CD3-0A05-60AFA4B31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48EE3-FBE7-25B9-02BA-B7DD77D9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EEF0F-B730-449C-9949-F087C82282E0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EA40-95A6-E8CD-61D1-9DAE0805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15C7-9588-FF54-7F30-09473A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17CE-1FCC-585C-D217-1D6E258A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61918-11AE-C65E-5B28-6498C732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466A4-4422-29D5-21A1-A085FDA86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0D5B-B49A-4359-AF77-422F0A4C5072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4820D-7A62-32DF-BDBF-A073A4B3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7BBF1-1083-405A-6519-3A594A1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D37F-82B0-ED9D-D265-7DD16324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6D816-153B-0766-F9A2-2793B2E16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63B20-9403-6B7A-3854-6A4BF344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F8B0-C07A-442F-B9AB-74A76BF9EF13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74AE-794C-EB28-0612-312BF9EF8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22DA8-7B3D-7630-4F26-A0BC6821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5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01DE-AFFC-3E90-AB60-942A48E5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210B-6DC9-A1CE-DB87-1D3DFDE21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3823-3A66-649E-F5C1-7214FB6A3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B5BC1-F806-E940-5395-F37C5B1A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1C4DE-9647-4D14-9F9E-B2C3FBDD845F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4B698-05F4-5B23-2AE8-EFC77C87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BBD80-18F7-AF82-FB88-186BCFA9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5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BC50-7125-D9B1-D1E8-9B5F7747E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45455-3BA0-D6D4-B85A-CFA0581CA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BBE-62A2-7A12-D536-021D140DF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B907B-BAE8-9EE5-291A-6C5961DA2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28E9F-9AF2-38C6-0239-20F4B8EEE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B5E3F-1F2C-FD9B-F7A4-721FC2FD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0B59-73DC-4895-8AD4-4D60B5B74B25}" type="datetime1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0F87D-266E-B99E-A48B-9BC24890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D1031-4DA3-0CFB-02F9-FB5660C0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3D6C-9CAF-80FA-13D1-900003C8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E4D4D-1703-56DF-5BF5-FF6198C4F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9C76-BC9F-4722-A9F0-CAC248BCB705}" type="datetime1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A6431-A0F9-6DE5-2781-E5685E97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1FFF0-CF2F-DE4D-8EA4-681B8322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5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06B96-5A5A-D9E0-963A-D3ACE561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ECB-7686-4D66-A51F-68C92395707E}" type="datetime1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AF0CC-8059-65EE-3404-B1900F32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17658-62EE-0CD3-B5D2-4BFAB9F5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7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3DF8-20E7-C774-D242-9F146A9EA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4B4D4-AA4B-1E88-4C72-AAB598DD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D7431-BB87-E839-D99F-8AD1F0961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4C244-5414-D92A-9CDC-5BC7B182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11BF-83AC-42E6-9B34-4128EA4D9FF3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34551-1079-604C-A834-9386E193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D7BFC-764C-82F5-2523-B65B7F1C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8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1149-6125-CE70-9CA8-1890632A4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55F3D-083A-412B-B3B2-4AE3DC8784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DFF77-114A-0EBF-03BC-D87B1673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1109C-7A8A-1590-867A-80B31D32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E178A-6C9E-4D91-A5B4-A28EB56D061C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2B928-12C6-7686-D099-8F82F14F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1ABAC-8E6B-9B52-1431-E253A0B6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6ACEB-7656-30E3-FB0A-7C9B78DB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FA919-D30B-7AC7-C27B-9F158B2DA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D21BF-19AE-2257-1E65-B18F881C8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FFE22-ACE8-4FFB-B74D-C9773589AEC8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B7646-F588-1DA2-567E-AE2133F8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Ken Herring 2023-09-20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1E656-9EE2-5747-B484-1993975AB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7DA3-E473-47C0-AFDA-5326CFEE9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2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www.linkedin.com/in/ken-herring-b55b5287/" TargetMode="External"/><Relationship Id="rId4" Type="http://schemas.openxmlformats.org/officeDocument/2006/relationships/hyperlink" Target="https://github.com/kenher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06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Docker &amp;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VSCode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Docker containerizes applications to improve portability and remove dependency issues</a:t>
            </a:r>
          </a:p>
          <a:p>
            <a:r>
              <a:rPr lang="en-US" dirty="0">
                <a:solidFill>
                  <a:schemeClr val="bg1"/>
                </a:solidFill>
              </a:rPr>
              <a:t>Many applications to development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Even easier with </a:t>
            </a:r>
            <a:r>
              <a:rPr lang="en-US" dirty="0" err="1">
                <a:solidFill>
                  <a:schemeClr val="bg1"/>
                </a:solidFill>
              </a:rPr>
              <a:t>VSCode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Consistent environments/DBs</a:t>
            </a:r>
          </a:p>
          <a:p>
            <a:r>
              <a:rPr lang="en-US" dirty="0" err="1">
                <a:solidFill>
                  <a:schemeClr val="bg1"/>
                </a:solidFill>
              </a:rPr>
              <a:t>DevContainers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 descr="Docker full logo transparent PNG - StickPNG">
            <a:extLst>
              <a:ext uri="{FF2B5EF4-FFF2-40B4-BE49-F238E27FC236}">
                <a16:creationId xmlns:a16="http://schemas.microsoft.com/office/drawing/2014/main" id="{5E23E2A0-B674-14DC-A8D4-12D570E3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771689"/>
            <a:ext cx="5027877" cy="50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0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+mn-lt"/>
              </a:rPr>
              <a:t>DevContainer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?  What the heck is that?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DevContainers</a:t>
            </a:r>
            <a:r>
              <a:rPr lang="en-US" dirty="0">
                <a:solidFill>
                  <a:schemeClr val="bg1"/>
                </a:solidFill>
              </a:rPr>
              <a:t> are a concept where a development environment is fully available within a Docker container</a:t>
            </a:r>
          </a:p>
          <a:p>
            <a:r>
              <a:rPr lang="en-US" dirty="0">
                <a:solidFill>
                  <a:schemeClr val="bg1"/>
                </a:solidFill>
              </a:rPr>
              <a:t>GitHub </a:t>
            </a:r>
            <a:r>
              <a:rPr lang="en-US" dirty="0" err="1">
                <a:solidFill>
                  <a:schemeClr val="bg1"/>
                </a:solidFill>
              </a:rPr>
              <a:t>Codespaces</a:t>
            </a:r>
            <a:r>
              <a:rPr lang="en-US" dirty="0">
                <a:solidFill>
                  <a:schemeClr val="bg1"/>
                </a:solidFill>
              </a:rPr>
              <a:t> basically leverages this</a:t>
            </a:r>
          </a:p>
          <a:p>
            <a:r>
              <a:rPr lang="en-US" dirty="0">
                <a:solidFill>
                  <a:schemeClr val="bg1"/>
                </a:solidFill>
              </a:rPr>
              <a:t>Benefits: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Team consistency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local install required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Quick ramp-up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11</a:t>
            </a:fld>
            <a:endParaRPr lang="en-US"/>
          </a:p>
        </p:txBody>
      </p:sp>
      <p:pic>
        <p:nvPicPr>
          <p:cNvPr id="7170" name="Picture 2" descr="Container Architecture">
            <a:extLst>
              <a:ext uri="{FF2B5EF4-FFF2-40B4-BE49-F238E27FC236}">
                <a16:creationId xmlns:a16="http://schemas.microsoft.com/office/drawing/2014/main" id="{650E1F5F-CFAA-D2A7-6535-6619EB21E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2420782"/>
            <a:ext cx="6337843" cy="26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GitHub CoPilot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VSCode</a:t>
            </a:r>
            <a:r>
              <a:rPr lang="en-US" dirty="0">
                <a:solidFill>
                  <a:schemeClr val="bg1"/>
                </a:solidFill>
              </a:rPr>
              <a:t> Plugin</a:t>
            </a:r>
          </a:p>
          <a:p>
            <a:r>
              <a:rPr lang="en-US" dirty="0">
                <a:solidFill>
                  <a:schemeClr val="bg1"/>
                </a:solidFill>
              </a:rPr>
              <a:t>AI that helps write code</a:t>
            </a:r>
          </a:p>
          <a:p>
            <a:r>
              <a:rPr lang="en-US" dirty="0">
                <a:solidFill>
                  <a:schemeClr val="bg1"/>
                </a:solidFill>
              </a:rPr>
              <a:t>Does a decent job with OE code</a:t>
            </a:r>
          </a:p>
          <a:p>
            <a:r>
              <a:rPr lang="en-US" dirty="0">
                <a:solidFill>
                  <a:schemeClr val="bg1"/>
                </a:solidFill>
              </a:rPr>
              <a:t>Similar to </a:t>
            </a:r>
            <a:r>
              <a:rPr lang="en-US" dirty="0" err="1">
                <a:solidFill>
                  <a:schemeClr val="bg1"/>
                </a:solidFill>
              </a:rPr>
              <a:t>intellisense</a:t>
            </a:r>
            <a:r>
              <a:rPr lang="en-US" dirty="0">
                <a:solidFill>
                  <a:schemeClr val="bg1"/>
                </a:solidFill>
              </a:rPr>
              <a:t>, but better</a:t>
            </a:r>
          </a:p>
          <a:p>
            <a:r>
              <a:rPr lang="en-US" dirty="0">
                <a:solidFill>
                  <a:schemeClr val="bg1"/>
                </a:solidFill>
              </a:rPr>
              <a:t>Reduce repetitive tasks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12</a:t>
            </a:fld>
            <a:endParaRPr lang="en-US"/>
          </a:p>
        </p:txBody>
      </p:sp>
      <p:pic>
        <p:nvPicPr>
          <p:cNvPr id="5122" name="Picture 2" descr="GitHub Copilot for VSCode Might Make Coding Easier - Podfeet Podcasts">
            <a:extLst>
              <a:ext uri="{FF2B5EF4-FFF2-40B4-BE49-F238E27FC236}">
                <a16:creationId xmlns:a16="http://schemas.microsoft.com/office/drawing/2014/main" id="{1F16C1EA-5C78-8DB7-3143-4C4E192FA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13" y="879795"/>
            <a:ext cx="6968556" cy="435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6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03111"/>
          </a:xfrm>
        </p:spPr>
        <p:txBody>
          <a:bodyPr/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Live Demo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sz="3600" b="1" dirty="0">
                <a:solidFill>
                  <a:schemeClr val="bg1"/>
                </a:solidFill>
                <a:latin typeface="+mn-lt"/>
              </a:rPr>
              <a:t>(plus Q&amp;A)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1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VSCode</a:t>
            </a:r>
            <a:r>
              <a:rPr lang="en-US" dirty="0">
                <a:solidFill>
                  <a:schemeClr val="bg1"/>
                </a:solidFill>
              </a:rPr>
              <a:t> is an IDE for the future</a:t>
            </a:r>
          </a:p>
          <a:p>
            <a:r>
              <a:rPr lang="en-US" dirty="0">
                <a:solidFill>
                  <a:schemeClr val="bg1"/>
                </a:solidFill>
              </a:rPr>
              <a:t>Plugins make engineering easy</a:t>
            </a:r>
          </a:p>
          <a:p>
            <a:r>
              <a:rPr lang="en-US" dirty="0">
                <a:solidFill>
                  <a:schemeClr val="bg1"/>
                </a:solidFill>
              </a:rPr>
              <a:t>Simultaneous cross-language development</a:t>
            </a:r>
          </a:p>
          <a:p>
            <a:r>
              <a:rPr lang="en-US" dirty="0">
                <a:solidFill>
                  <a:schemeClr val="bg1"/>
                </a:solidFill>
              </a:rPr>
              <a:t>Docker can provide additional consistency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8D111-677B-E17A-9FBF-09242FBC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665980"/>
            <a:ext cx="5562440" cy="53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9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01D21F-33F6-79D2-1A3B-C360A2E09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822483"/>
            <a:ext cx="10515599" cy="3354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4793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F8F56-E316-55DF-6CE7-997FB44D7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17" y="1001737"/>
            <a:ext cx="6501704" cy="1774835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+mn-lt"/>
              </a:rPr>
              <a:t>VSCode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EEDD8-E924-4282-0E45-B84FB24DB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00" y="3807238"/>
            <a:ext cx="5416096" cy="1065986"/>
          </a:xfrm>
        </p:spPr>
        <p:txBody>
          <a:bodyPr>
            <a:norm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</a:rPr>
              <a:t>Let’s discuss how to use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VSCode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exclusively in lieu of PDSOE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what I’ve learned so far. This will include leveraging Docker containers for OE, and the different environments our engineers choose to use (local repos, WSL, Dev Containers).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872005-2755-15A1-8ADE-E4A52FF1754A}"/>
              </a:ext>
            </a:extLst>
          </p:cNvPr>
          <p:cNvSpPr txBox="1"/>
          <p:nvPr/>
        </p:nvSpPr>
        <p:spPr>
          <a:xfrm>
            <a:off x="7544355" y="4666165"/>
            <a:ext cx="3817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Presented By: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Ken Herring, 2023-09-20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E51EC-F437-AF9D-5EC8-388BCD8086AC}"/>
              </a:ext>
            </a:extLst>
          </p:cNvPr>
          <p:cNvSpPr txBox="1"/>
          <p:nvPr/>
        </p:nvSpPr>
        <p:spPr>
          <a:xfrm>
            <a:off x="2234486" y="5903890"/>
            <a:ext cx="7874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GitHub: @kenherring -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https://github.com/kenherring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LinkedIn: 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https://www.linkedin.com/in/ken-herring-b55b5287/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Email: kennethherring@gmail.com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DA74ED-A3F7-CC5A-4485-F0B9295DAFC1}"/>
              </a:ext>
            </a:extLst>
          </p:cNvPr>
          <p:cNvSpPr>
            <a:spLocks/>
          </p:cNvSpPr>
          <p:nvPr/>
        </p:nvSpPr>
        <p:spPr>
          <a:xfrm>
            <a:off x="7357745" y="327618"/>
            <a:ext cx="4191009" cy="4163952"/>
          </a:xfrm>
          <a:prstGeom prst="ellipse">
            <a:avLst/>
          </a:prstGeom>
          <a:blipFill dpi="0" rotWithShape="1">
            <a:blip r:embed="rId6"/>
            <a:srcRect/>
            <a:stretch>
              <a:fillRect t="-6000" b="-39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49274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55CB4-478F-E2DC-CFB5-3CF61CF5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1C05-F8AB-3852-A720-B8D859D6C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073" y="1690688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 currently live in </a:t>
            </a:r>
            <a:r>
              <a:rPr lang="en-US" b="1" dirty="0">
                <a:solidFill>
                  <a:schemeClr val="bg1"/>
                </a:solidFill>
              </a:rPr>
              <a:t>Tampa, FL</a:t>
            </a:r>
          </a:p>
          <a:p>
            <a:r>
              <a:rPr lang="en-US" dirty="0">
                <a:solidFill>
                  <a:schemeClr val="bg1"/>
                </a:solidFill>
              </a:rPr>
              <a:t>Originally from </a:t>
            </a:r>
            <a:r>
              <a:rPr lang="en-US" b="1" dirty="0">
                <a:solidFill>
                  <a:schemeClr val="bg1"/>
                </a:solidFill>
              </a:rPr>
              <a:t>Bethlehem, PA</a:t>
            </a:r>
          </a:p>
          <a:p>
            <a:r>
              <a:rPr lang="en-US" dirty="0">
                <a:solidFill>
                  <a:schemeClr val="bg1"/>
                </a:solidFill>
              </a:rPr>
              <a:t>I’ve been writing code my whole life, professionally since 2010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First used </a:t>
            </a:r>
            <a:r>
              <a:rPr lang="en-US" dirty="0" err="1">
                <a:solidFill>
                  <a:schemeClr val="bg1"/>
                </a:solidFill>
              </a:rPr>
              <a:t>OpenEdge</a:t>
            </a:r>
            <a:r>
              <a:rPr lang="en-US" dirty="0">
                <a:solidFill>
                  <a:schemeClr val="bg1"/>
                </a:solidFill>
              </a:rPr>
              <a:t> in 2010</a:t>
            </a:r>
          </a:p>
          <a:p>
            <a:r>
              <a:rPr lang="en-US" dirty="0">
                <a:solidFill>
                  <a:schemeClr val="bg1"/>
                </a:solidFill>
              </a:rPr>
              <a:t>Started my career in ERP @ Apprise Software</a:t>
            </a:r>
          </a:p>
          <a:p>
            <a:r>
              <a:rPr lang="en-US" dirty="0">
                <a:solidFill>
                  <a:schemeClr val="bg1"/>
                </a:solidFill>
              </a:rPr>
              <a:t>Currently work for Rocket Mortgage as a Staff Software Engineer</a:t>
            </a:r>
          </a:p>
          <a:p>
            <a:r>
              <a:rPr lang="en-US" dirty="0">
                <a:solidFill>
                  <a:schemeClr val="bg1"/>
                </a:solidFill>
              </a:rPr>
              <a:t>I have two dogs: </a:t>
            </a:r>
            <a:r>
              <a:rPr lang="en-US" b="1" dirty="0">
                <a:solidFill>
                  <a:schemeClr val="bg1"/>
                </a:solidFill>
              </a:rPr>
              <a:t>Maia and Lily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4AD6-507A-F7EF-D7CA-E8C25C5E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585516-C325-5CA7-2528-94C05978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78C4BD-6C5D-A13D-6C46-5ECA4697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655" y="282394"/>
            <a:ext cx="4462145" cy="2954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23358F-3E87-D267-2A5D-75B8F25C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71" y="3448815"/>
            <a:ext cx="4065911" cy="293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4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</a:t>
            </a:r>
            <a:r>
              <a:rPr lang="en-US" dirty="0" err="1">
                <a:solidFill>
                  <a:schemeClr val="bg1"/>
                </a:solidFill>
              </a:rPr>
              <a:t>VSCode</a:t>
            </a:r>
            <a:r>
              <a:rPr lang="en-US" dirty="0">
                <a:solidFill>
                  <a:schemeClr val="bg1"/>
                </a:solidFill>
              </a:rPr>
              <a:t>?  Why should we use it?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little info about Docker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GitHub CoPilot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8B0BD-1FEE-6D0D-5D57-CCDCCEBB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2BF5C-390B-7190-70E1-647E44F0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C59331-0384-CCA5-077D-C55A84BE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08" y="1213698"/>
            <a:ext cx="4593892" cy="44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8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Session Expectations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Target Audience: anyone who writes code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Takeaways: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Existing Users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 hope you’ll have some new skills to leverage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New Users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 hope you’ll decide to install </a:t>
            </a:r>
            <a:r>
              <a:rPr lang="en-US" dirty="0" err="1">
                <a:solidFill>
                  <a:schemeClr val="bg1"/>
                </a:solidFill>
              </a:rPr>
              <a:t>VSCode</a:t>
            </a:r>
            <a:r>
              <a:rPr lang="en-US" dirty="0">
                <a:solidFill>
                  <a:schemeClr val="bg1"/>
                </a:solidFill>
              </a:rPr>
              <a:t> and give it a chance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8B0BD-1FEE-6D0D-5D57-CCDCCEBB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2BF5C-390B-7190-70E1-647E44F0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Managing unrealistic expectations | WorksheetCloud">
            <a:extLst>
              <a:ext uri="{FF2B5EF4-FFF2-40B4-BE49-F238E27FC236}">
                <a16:creationId xmlns:a16="http://schemas.microsoft.com/office/drawing/2014/main" id="{D1967478-0FE2-7EE0-4CEA-014F4326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67" y="2043330"/>
            <a:ext cx="5297134" cy="27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0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 is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VSCode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Code editing. </a:t>
            </a:r>
            <a:r>
              <a:rPr lang="en-US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Redefined.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</a:rPr>
              <a:t>Next-gen IDE</a:t>
            </a:r>
          </a:p>
          <a:p>
            <a:pPr lvl="1"/>
            <a:endParaRPr lang="en-US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Language agnostic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Extensible via plugins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Highly configurable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23242-A644-9AC8-8A25-2366816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660692"/>
            <a:ext cx="5509212" cy="53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5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Why use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VSCode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“Modernization” is the talk of the town</a:t>
            </a:r>
          </a:p>
          <a:p>
            <a:r>
              <a:rPr lang="en-US" dirty="0">
                <a:solidFill>
                  <a:schemeClr val="bg1"/>
                </a:solidFill>
              </a:rPr>
              <a:t>Skills translate to other languages</a:t>
            </a:r>
          </a:p>
          <a:p>
            <a:r>
              <a:rPr lang="en-US" dirty="0">
                <a:solidFill>
                  <a:schemeClr val="bg1"/>
                </a:solidFill>
              </a:rPr>
              <a:t>Regular updates w/ new features</a:t>
            </a:r>
          </a:p>
          <a:p>
            <a:r>
              <a:rPr lang="en-US" dirty="0">
                <a:solidFill>
                  <a:schemeClr val="bg1"/>
                </a:solidFill>
              </a:rPr>
              <a:t>GitHub CoPilot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We're Really Into the The Jetsons's Space Age Style Right Now |  Architectural Digest">
            <a:extLst>
              <a:ext uri="{FF2B5EF4-FFF2-40B4-BE49-F238E27FC236}">
                <a16:creationId xmlns:a16="http://schemas.microsoft.com/office/drawing/2014/main" id="{35DDDBBA-3DF2-572C-9161-3AE97CDEF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41" y="993682"/>
            <a:ext cx="4870634" cy="48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5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Limitations of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VSCode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Cannot use </a:t>
            </a:r>
            <a:r>
              <a:rPr lang="en-US" i="1" dirty="0">
                <a:solidFill>
                  <a:schemeClr val="bg1"/>
                </a:solidFill>
              </a:rPr>
              <a:t>custom</a:t>
            </a:r>
            <a:r>
              <a:rPr lang="en-US" dirty="0">
                <a:solidFill>
                  <a:schemeClr val="bg1"/>
                </a:solidFill>
              </a:rPr>
              <a:t> SonarQube rules… for now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CABL rules work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 PDSOE features may be missing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D0CE55-C5F6-67AD-DEE3-B772852D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192" y="806045"/>
            <a:ext cx="3497272" cy="524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>
            <a:extLst>
              <a:ext uri="{FF2B5EF4-FFF2-40B4-BE49-F238E27FC236}">
                <a16:creationId xmlns:a16="http://schemas.microsoft.com/office/drawing/2014/main" id="{8BB3082D-42C8-40DA-26F3-32B062977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4087" y="0"/>
            <a:ext cx="123360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pic>
        <p:nvPicPr>
          <p:cNvPr id="6" name="Grafik 1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10209FD1-0FDA-1A0C-A50A-414C4A8A38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6" y="6109966"/>
            <a:ext cx="934216" cy="54870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BCF954E-A9A7-406E-2BC0-6BC4779B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+mn-lt"/>
              </a:rPr>
              <a:t>VSCode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Features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E1B07-A21D-920C-7022-317CB43AD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Plugins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OpenEdge</a:t>
            </a:r>
            <a:r>
              <a:rPr lang="en-US" dirty="0">
                <a:solidFill>
                  <a:schemeClr val="bg1"/>
                </a:solidFill>
              </a:rPr>
              <a:t> ABL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CircleCI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SonarLint</a:t>
            </a:r>
            <a:r>
              <a:rPr lang="en-US" dirty="0">
                <a:solidFill>
                  <a:schemeClr val="bg1"/>
                </a:solidFill>
              </a:rPr>
              <a:t>, and so on…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CoPilot</a:t>
            </a:r>
          </a:p>
          <a:p>
            <a:r>
              <a:rPr lang="en-US" dirty="0">
                <a:solidFill>
                  <a:schemeClr val="bg1"/>
                </a:solidFill>
              </a:rPr>
              <a:t>Source Control Integration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Git specifically, but others too…</a:t>
            </a:r>
          </a:p>
          <a:p>
            <a:r>
              <a:rPr lang="en-US" dirty="0">
                <a:solidFill>
                  <a:schemeClr val="bg1"/>
                </a:solidFill>
              </a:rPr>
              <a:t>Code Snippets</a:t>
            </a:r>
          </a:p>
          <a:p>
            <a:r>
              <a:rPr lang="en-US" dirty="0">
                <a:solidFill>
                  <a:schemeClr val="bg1"/>
                </a:solidFill>
              </a:rPr>
              <a:t>Refactoring made easy</a:t>
            </a:r>
          </a:p>
          <a:p>
            <a:r>
              <a:rPr lang="en-US" dirty="0">
                <a:solidFill>
                  <a:schemeClr val="bg1"/>
                </a:solidFill>
              </a:rPr>
              <a:t>Tasks</a:t>
            </a:r>
          </a:p>
          <a:p>
            <a:r>
              <a:rPr lang="en-US" dirty="0">
                <a:solidFill>
                  <a:schemeClr val="bg1"/>
                </a:solidFill>
              </a:rPr>
              <a:t>Debugger</a:t>
            </a:r>
          </a:p>
          <a:p>
            <a:r>
              <a:rPr lang="en-US" dirty="0">
                <a:solidFill>
                  <a:schemeClr val="bg1"/>
                </a:solidFill>
              </a:rPr>
              <a:t>… and more!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C00A-16F1-2FDD-24E2-D72456F5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Herring 2023-09-20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9F10A-9FF1-946E-17B1-E54DF5F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7DA3-E473-47C0-AFDA-5326CFEE9C68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6D9DE-E289-46AD-A59D-5B27A3A4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48" y="528554"/>
            <a:ext cx="5875904" cy="54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8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0800000" scaled="1"/>
          <a:tileRect/>
        </a:gradFill>
      </a:spPr>
      <a:bodyPr rtlCol="0" anchor="ctr"/>
      <a:lstStyle>
        <a:defPPr algn="ctr">
          <a:defRPr sz="2800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473</Words>
  <Application>Microsoft Office PowerPoint</Application>
  <PresentationFormat>Widescreen</PresentationFormat>
  <Paragraphs>126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 Theme</vt:lpstr>
      <vt:lpstr>PowerPoint Presentation</vt:lpstr>
      <vt:lpstr>VSCode</vt:lpstr>
      <vt:lpstr>About Me</vt:lpstr>
      <vt:lpstr>Agenda</vt:lpstr>
      <vt:lpstr>Session Expectations</vt:lpstr>
      <vt:lpstr>What is VSCode?</vt:lpstr>
      <vt:lpstr>Why use VSCode?</vt:lpstr>
      <vt:lpstr>Limitations of VSCode</vt:lpstr>
      <vt:lpstr>VSCode Features</vt:lpstr>
      <vt:lpstr>Docker &amp; VSCode</vt:lpstr>
      <vt:lpstr>DevContainer?  What the heck is that?</vt:lpstr>
      <vt:lpstr>GitHub CoPilot</vt:lpstr>
      <vt:lpstr>Live Demo (plus Q&amp;A)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Sonar Rules and Measures</dc:title>
  <dc:creator>Ken Herring</dc:creator>
  <cp:lastModifiedBy>Ken Herring</cp:lastModifiedBy>
  <cp:revision>15</cp:revision>
  <dcterms:created xsi:type="dcterms:W3CDTF">2023-09-18T07:55:13Z</dcterms:created>
  <dcterms:modified xsi:type="dcterms:W3CDTF">2023-09-21T12:47:59Z</dcterms:modified>
</cp:coreProperties>
</file>